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329" r:id="rId3"/>
    <p:sldId id="328" r:id="rId4"/>
    <p:sldId id="300" r:id="rId5"/>
    <p:sldId id="297" r:id="rId6"/>
    <p:sldId id="295" r:id="rId7"/>
    <p:sldId id="296" r:id="rId8"/>
    <p:sldId id="302" r:id="rId9"/>
    <p:sldId id="294" r:id="rId10"/>
    <p:sldId id="278" r:id="rId11"/>
    <p:sldId id="330" r:id="rId12"/>
    <p:sldId id="298" r:id="rId13"/>
    <p:sldId id="257" r:id="rId14"/>
    <p:sldId id="314" r:id="rId15"/>
    <p:sldId id="335" r:id="rId16"/>
    <p:sldId id="337" r:id="rId17"/>
    <p:sldId id="303" r:id="rId18"/>
    <p:sldId id="285" r:id="rId19"/>
    <p:sldId id="304" r:id="rId20"/>
    <p:sldId id="260" r:id="rId21"/>
    <p:sldId id="305" r:id="rId22"/>
    <p:sldId id="270" r:id="rId23"/>
    <p:sldId id="299" r:id="rId24"/>
    <p:sldId id="283" r:id="rId25"/>
    <p:sldId id="289" r:id="rId26"/>
    <p:sldId id="306" r:id="rId27"/>
    <p:sldId id="317" r:id="rId28"/>
    <p:sldId id="331" r:id="rId29"/>
    <p:sldId id="308" r:id="rId30"/>
    <p:sldId id="332" r:id="rId31"/>
    <p:sldId id="320" r:id="rId32"/>
    <p:sldId id="319" r:id="rId33"/>
    <p:sldId id="291" r:id="rId34"/>
    <p:sldId id="272" r:id="rId35"/>
    <p:sldId id="274" r:id="rId36"/>
    <p:sldId id="311" r:id="rId37"/>
    <p:sldId id="322" r:id="rId38"/>
    <p:sldId id="321" r:id="rId39"/>
    <p:sldId id="312" r:id="rId40"/>
    <p:sldId id="261" r:id="rId41"/>
    <p:sldId id="326" r:id="rId42"/>
    <p:sldId id="327" r:id="rId43"/>
    <p:sldId id="325" r:id="rId44"/>
    <p:sldId id="262" r:id="rId45"/>
    <p:sldId id="334" r:id="rId46"/>
    <p:sldId id="263" r:id="rId47"/>
    <p:sldId id="316" r:id="rId48"/>
    <p:sldId id="266" r:id="rId49"/>
    <p:sldId id="280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6C4"/>
    <a:srgbClr val="718BFF"/>
    <a:srgbClr val="5079C1"/>
    <a:srgbClr val="89C77A"/>
    <a:srgbClr val="7744C4"/>
    <a:srgbClr val="E9B994"/>
    <a:srgbClr val="C45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4"/>
    <p:restoredTop sz="96110"/>
  </p:normalViewPr>
  <p:slideViewPr>
    <p:cSldViewPr snapToGrid="0">
      <p:cViewPr>
        <p:scale>
          <a:sx n="182" d="100"/>
          <a:sy n="182" d="100"/>
        </p:scale>
        <p:origin x="64" y="-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2D1-4B9C-0441-AC2C-4EC47951C1D5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1AA8-C84E-A04D-929A-FBFD84185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0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step is deciding if </a:t>
            </a:r>
            <a:r>
              <a:rPr lang="en-US" dirty="0" err="1"/>
              <a:t>ggplot</a:t>
            </a:r>
            <a:r>
              <a:rPr lang="en-US" dirty="0"/>
              <a:t> is the right tool</a:t>
            </a:r>
          </a:p>
          <a:p>
            <a:r>
              <a:rPr lang="en-US" dirty="0"/>
              <a:t>-Brief overview of the strengths and weaknesses of </a:t>
            </a:r>
            <a:r>
              <a:rPr lang="en-US" dirty="0" err="1"/>
              <a:t>ggplot</a:t>
            </a:r>
            <a:endParaRPr lang="en-US" dirty="0"/>
          </a:p>
          <a:p>
            <a:r>
              <a:rPr lang="en-US" dirty="0"/>
              <a:t>-basic grammar</a:t>
            </a:r>
          </a:p>
          <a:p>
            <a:r>
              <a:rPr lang="en-US" dirty="0"/>
              <a:t>-how to approach making figures in </a:t>
            </a:r>
            <a:r>
              <a:rPr lang="en-US" dirty="0" err="1"/>
              <a:t>ggplot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66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08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6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8B91-F44B-54D6-F179-AC6D9431C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6999-BF2C-B8A6-6761-E9AA32F3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CF0C-D4AD-0BD2-E72B-BF0734BE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368C-55B4-11A0-AF96-AEE9E36B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2129-4F68-D807-F2B0-DD5A401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6184-9A5B-DAD6-A632-944A6A6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A3D-C01C-89F2-23E7-8A6ECF28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5642-1E76-10C8-99BC-C89688A5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F02E-38B4-35D8-7EB5-B5609BAC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29B9-4151-41E0-BCE0-F50858F4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F8EB-A346-F0C3-6637-1BFE99E76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A26DA-D09C-387F-8137-A77AF48C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AB20-2883-D687-D807-D155B503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4FDB-0D9D-B5B4-C44A-C5B0A893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206B-CB12-6E84-49D4-767B913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4569-072D-CD1D-2BAF-41FACB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DBEE-43EE-6BE6-4E7C-FD36B1EB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F218-E031-F0ED-AA6C-1A4730C0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D622-827B-00DA-F087-1288AAF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D00-5F0C-B2DA-5750-DF02F7FA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8FD2-C4BA-A925-79CF-B8A7815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F129-6131-2874-9AFE-D19E7C06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72B4C-C88B-7A92-660A-92D6BE86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D878-79F4-6514-6CF3-CEA37D49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6A10-68F7-2FA7-E8E4-381A5142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C3A6-DEB3-913F-D251-93362826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A17B-7B2B-A857-A5DB-5F435520C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E97A4-3C78-A693-98B2-E4B603C1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54BE6-B2D0-9183-4509-CFF9CA56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59C4E-554A-779A-7AFA-792F2D83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71B8A-A374-F921-F7D8-B1DB0544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7EBF-11B9-5BDF-A4C2-3D92DEBF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4011C-C123-95DD-283A-041DFC5C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12D45-5800-80D9-FE44-6CC193C8D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F963-FCEE-E625-6CA3-C4F81F566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AB9EA-EA2B-0C8C-71D8-83732F152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AC402-75E8-EF28-BE4C-49B1EB44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AA23-387E-C3E3-2C70-5756AEFE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30D9-1EC5-80E2-B90F-6482462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6FDE-E248-44B1-F998-495E40DF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4D8E7-ED5A-47C4-E16B-FACE6D2D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F43D-8D95-8DA6-28DF-0E35B4F0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1358-80D7-91F9-BBBB-59847324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9EEF4-0A02-EE33-50E9-5FE949E4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D9A74-D0F4-2107-25D5-E070B57C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B189F-C428-6708-8D56-B11A992F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37A1-27B6-AD8F-E26E-CD589858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5A4A-9210-613E-1F56-3730A646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5555-C490-D184-2444-064B9F4AB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A7F2-A0C3-0B45-F436-5A9D8ED5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AD6F7-138A-AFD1-9AD9-2F5ED45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E20D7-B9D7-3197-FFB4-D0199380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B952-7AC1-5911-5429-0F8BDCB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450F9-3F7F-065D-2A28-A3C0519F1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32368-60E0-4864-84E0-EADB31FAC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A0D5-D558-58AD-280E-0DBE118B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82A2-7CC1-0A38-4FEB-469630A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DB44-7013-46DE-83F0-A3FC9EFB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5BB54-F2EB-CBFC-4937-0B3FE913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D0AE-EAF7-04FA-0E43-8FAB898E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D0B7-082C-8CD7-9CDF-F3336EC23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BF4F2-DC52-B843-9495-7535C0DE495D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A14B-4751-B7AA-DBAC-30D7DFFC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5BA2-492C-7B30-59D3-C8DB4C2F8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E6D7E38-579A-D595-2C8D-4C7A2851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25275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584617" y="5276539"/>
            <a:ext cx="31479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Lauren Nichols</a:t>
            </a:r>
          </a:p>
          <a:p>
            <a:r>
              <a:rPr lang="en-US" sz="2000" dirty="0"/>
              <a:t>MIDS Workshop</a:t>
            </a:r>
          </a:p>
          <a:p>
            <a:r>
              <a:rPr lang="en-US" sz="2000" dirty="0"/>
              <a:t>September 2023</a:t>
            </a:r>
          </a:p>
        </p:txBody>
      </p:sp>
    </p:spTree>
    <p:extLst>
      <p:ext uri="{BB962C8B-B14F-4D97-AF65-F5344CB8AC3E}">
        <p14:creationId xmlns:p14="http://schemas.microsoft.com/office/powerpoint/2010/main" val="1476875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Strengths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72D9C-4EAD-4A98-246B-1B9C6B1A705E}"/>
              </a:ext>
            </a:extLst>
          </p:cNvPr>
          <p:cNvSpPr txBox="1"/>
          <p:nvPr/>
        </p:nvSpPr>
        <p:spPr>
          <a:xfrm>
            <a:off x="6245900" y="674557"/>
            <a:ext cx="568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Weaknesses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E8BEB-FB97-C824-3B8E-A90F87AB3E59}"/>
              </a:ext>
            </a:extLst>
          </p:cNvPr>
          <p:cNvSpPr txBox="1"/>
          <p:nvPr/>
        </p:nvSpPr>
        <p:spPr>
          <a:xfrm>
            <a:off x="6245900" y="1501515"/>
            <a:ext cx="4811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practical if you’re working in another language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Interactivity not well supported</a:t>
            </a:r>
          </a:p>
          <a:p>
            <a:pPr lvl="1"/>
            <a:r>
              <a:rPr lang="en-US" sz="2400" dirty="0"/>
              <a:t>   </a:t>
            </a:r>
          </a:p>
          <a:p>
            <a:pPr lvl="1"/>
            <a:r>
              <a:rPr lang="en-US" sz="2400" dirty="0"/>
              <a:t>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7403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Strengths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72D9C-4EAD-4A98-246B-1B9C6B1A705E}"/>
              </a:ext>
            </a:extLst>
          </p:cNvPr>
          <p:cNvSpPr txBox="1"/>
          <p:nvPr/>
        </p:nvSpPr>
        <p:spPr>
          <a:xfrm>
            <a:off x="6245900" y="674557"/>
            <a:ext cx="568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Weaknesses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E8BEB-FB97-C824-3B8E-A90F87AB3E59}"/>
              </a:ext>
            </a:extLst>
          </p:cNvPr>
          <p:cNvSpPr txBox="1"/>
          <p:nvPr/>
        </p:nvSpPr>
        <p:spPr>
          <a:xfrm>
            <a:off x="6245900" y="1501515"/>
            <a:ext cx="48118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practical if you’re working in another language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Interactivity not well supported</a:t>
            </a:r>
          </a:p>
          <a:p>
            <a:pPr lvl="1"/>
            <a:r>
              <a:rPr lang="en-US" sz="2400" dirty="0"/>
              <a:t>   </a:t>
            </a:r>
          </a:p>
          <a:p>
            <a:pPr lvl="1"/>
            <a:r>
              <a:rPr lang="en-US" sz="2400" dirty="0"/>
              <a:t>       But what about Shiny?!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8964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5795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1A7D8C9-0B91-04D7-9A2F-0C9AD29C717A}"/>
              </a:ext>
            </a:extLst>
          </p:cNvPr>
          <p:cNvSpPr/>
          <p:nvPr/>
        </p:nvSpPr>
        <p:spPr>
          <a:xfrm rot="1070933" flipH="1">
            <a:off x="9462365" y="556727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  <a:alpha val="94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1D0810-ED74-9DC7-3183-3A1EB14DF439}"/>
              </a:ext>
            </a:extLst>
          </p:cNvPr>
          <p:cNvSpPr txBox="1"/>
          <p:nvPr/>
        </p:nvSpPr>
        <p:spPr>
          <a:xfrm>
            <a:off x="7851209" y="570690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Exporting</a:t>
            </a:r>
          </a:p>
        </p:txBody>
      </p:sp>
    </p:spTree>
    <p:extLst>
      <p:ext uri="{BB962C8B-B14F-4D97-AF65-F5344CB8AC3E}">
        <p14:creationId xmlns:p14="http://schemas.microsoft.com/office/powerpoint/2010/main" val="526831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9D7D4E-4E4C-CE83-AAD2-5CD5F60D8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0"/>
          <a:stretch/>
        </p:blipFill>
        <p:spPr>
          <a:xfrm>
            <a:off x="7042855" y="1914559"/>
            <a:ext cx="3158300" cy="15494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35CB39-1E70-90E1-1FDE-E858551F7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42"/>
          <a:stretch/>
        </p:blipFill>
        <p:spPr>
          <a:xfrm>
            <a:off x="1737792" y="1914559"/>
            <a:ext cx="3158300" cy="260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1737792" y="1319514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7042855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</p:spTree>
    <p:extLst>
      <p:ext uri="{BB962C8B-B14F-4D97-AF65-F5344CB8AC3E}">
        <p14:creationId xmlns:p14="http://schemas.microsoft.com/office/powerpoint/2010/main" val="622597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9D7D4E-4E4C-CE83-AAD2-5CD5F60D8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0"/>
          <a:stretch/>
        </p:blipFill>
        <p:spPr>
          <a:xfrm>
            <a:off x="7042855" y="1914559"/>
            <a:ext cx="3158300" cy="15494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35CB39-1E70-90E1-1FDE-E858551F7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42"/>
          <a:stretch/>
        </p:blipFill>
        <p:spPr>
          <a:xfrm>
            <a:off x="1737792" y="1914559"/>
            <a:ext cx="3158300" cy="260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1737792" y="1319514"/>
            <a:ext cx="203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</a:t>
            </a:r>
            <a:r>
              <a:rPr lang="en-US" sz="2000" b="1" dirty="0">
                <a:solidFill>
                  <a:srgbClr val="718BFF"/>
                </a:solidFill>
              </a:rPr>
              <a:t>data</a:t>
            </a:r>
            <a:endParaRPr lang="en-US" b="1" dirty="0">
              <a:solidFill>
                <a:srgbClr val="718B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7042855" y="1318985"/>
            <a:ext cx="203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</a:t>
            </a:r>
            <a:r>
              <a:rPr lang="en-US" sz="2000" b="1" dirty="0">
                <a:solidFill>
                  <a:schemeClr val="accent2"/>
                </a:solidFill>
              </a:rPr>
              <a:t>data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54355F-5691-481A-072A-EAB5EDB96D14}"/>
              </a:ext>
            </a:extLst>
          </p:cNvPr>
          <p:cNvSpPr txBox="1"/>
          <p:nvPr/>
        </p:nvSpPr>
        <p:spPr>
          <a:xfrm>
            <a:off x="1677196" y="5110328"/>
            <a:ext cx="6944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</a:rPr>
              <a:t>Wide_data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= spread(</a:t>
            </a:r>
            <a:r>
              <a:rPr lang="en-US" sz="2800" dirty="0" err="1">
                <a:solidFill>
                  <a:srgbClr val="5079C1"/>
                </a:solidFill>
              </a:rPr>
              <a:t>Long_data</a:t>
            </a:r>
            <a:r>
              <a:rPr lang="en-US" sz="2800" dirty="0"/>
              <a:t>, sex, number)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9E9C47-3DA7-80C1-EE85-9837A3023382}"/>
              </a:ext>
            </a:extLst>
          </p:cNvPr>
          <p:cNvCxnSpPr/>
          <p:nvPr/>
        </p:nvCxnSpPr>
        <p:spPr>
          <a:xfrm>
            <a:off x="5227320" y="2689259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727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09D7D4E-4E4C-CE83-AAD2-5CD5F60D8D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50"/>
          <a:stretch/>
        </p:blipFill>
        <p:spPr>
          <a:xfrm>
            <a:off x="7042855" y="1914559"/>
            <a:ext cx="3158300" cy="1549400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935CB39-1E70-90E1-1FDE-E858551F75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42"/>
          <a:stretch/>
        </p:blipFill>
        <p:spPr>
          <a:xfrm>
            <a:off x="1737792" y="1914559"/>
            <a:ext cx="3158300" cy="260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1737792" y="1319514"/>
            <a:ext cx="203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</a:t>
            </a:r>
            <a:r>
              <a:rPr lang="en-US" sz="2000" b="1" dirty="0">
                <a:solidFill>
                  <a:srgbClr val="718BFF"/>
                </a:solidFill>
              </a:rPr>
              <a:t>data</a:t>
            </a:r>
            <a:endParaRPr lang="en-US" b="1" dirty="0">
              <a:solidFill>
                <a:srgbClr val="718B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7042855" y="1318985"/>
            <a:ext cx="20355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</a:t>
            </a:r>
            <a:r>
              <a:rPr lang="en-US" sz="2000" b="1" dirty="0">
                <a:solidFill>
                  <a:schemeClr val="accent2"/>
                </a:solidFill>
              </a:rPr>
              <a:t>data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49E9C47-3DA7-80C1-EE85-9837A3023382}"/>
              </a:ext>
            </a:extLst>
          </p:cNvPr>
          <p:cNvCxnSpPr/>
          <p:nvPr/>
        </p:nvCxnSpPr>
        <p:spPr>
          <a:xfrm>
            <a:off x="5227320" y="2689259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09765D0-CB32-15D1-373F-687C72FB36A9}"/>
              </a:ext>
            </a:extLst>
          </p:cNvPr>
          <p:cNvSpPr txBox="1"/>
          <p:nvPr/>
        </p:nvSpPr>
        <p:spPr>
          <a:xfrm>
            <a:off x="1701725" y="5110328"/>
            <a:ext cx="906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5079C1"/>
                </a:solidFill>
              </a:rPr>
              <a:t>Long_data</a:t>
            </a:r>
            <a:r>
              <a:rPr lang="en-US" sz="2800" dirty="0">
                <a:solidFill>
                  <a:srgbClr val="5079C1"/>
                </a:solidFill>
              </a:rPr>
              <a:t> </a:t>
            </a:r>
            <a:r>
              <a:rPr lang="en-US" sz="2800" dirty="0"/>
              <a:t>= gather(</a:t>
            </a:r>
            <a:r>
              <a:rPr lang="en-US" sz="2800" dirty="0" err="1">
                <a:solidFill>
                  <a:schemeClr val="accent2"/>
                </a:solidFill>
              </a:rPr>
              <a:t>wide_data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,  sex,  number,  </a:t>
            </a:r>
            <a:r>
              <a:rPr lang="en-US" sz="2800" dirty="0" err="1"/>
              <a:t>female:male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56067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7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number and numbers on a white background&#10;&#10;Description automatically generated">
            <a:extLst>
              <a:ext uri="{FF2B5EF4-FFF2-40B4-BE49-F238E27FC236}">
                <a16:creationId xmlns:a16="http://schemas.microsoft.com/office/drawing/2014/main" id="{497F4E9D-C86C-D4D0-D9D1-10AFF1DACB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369"/>
          <a:stretch/>
        </p:blipFill>
        <p:spPr>
          <a:xfrm>
            <a:off x="1048213" y="3749762"/>
            <a:ext cx="7772868" cy="2582375"/>
          </a:xfrm>
          <a:prstGeom prst="rect">
            <a:avLst/>
          </a:prstGeom>
        </p:spPr>
      </p:pic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213" y="1005549"/>
            <a:ext cx="8772540" cy="189712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F3DFAC-6A57-0F86-7A3D-31D61BFEA5E4}"/>
              </a:ext>
            </a:extLst>
          </p:cNvPr>
          <p:cNvSpPr/>
          <p:nvPr/>
        </p:nvSpPr>
        <p:spPr>
          <a:xfrm>
            <a:off x="3958225" y="1005549"/>
            <a:ext cx="1603331" cy="20883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9603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,y=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3041131" y="97325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data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3EC243-1BFB-D556-96D2-91C001F791BE}"/>
              </a:ext>
            </a:extLst>
          </p:cNvPr>
          <p:cNvSpPr/>
          <p:nvPr/>
        </p:nvSpPr>
        <p:spPr>
          <a:xfrm>
            <a:off x="4842450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CB35AC-903B-DFBC-2D5B-AE6F2B7EC1C1}"/>
              </a:ext>
            </a:extLst>
          </p:cNvPr>
          <p:cNvSpPr/>
          <p:nvPr/>
        </p:nvSpPr>
        <p:spPr>
          <a:xfrm>
            <a:off x="6515569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7F6660-FD72-D3A4-64BB-8F0646747ACE}"/>
              </a:ext>
            </a:extLst>
          </p:cNvPr>
          <p:cNvSpPr/>
          <p:nvPr/>
        </p:nvSpPr>
        <p:spPr>
          <a:xfrm>
            <a:off x="1831926" y="177263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 function</a:t>
            </a:r>
          </a:p>
        </p:txBody>
      </p:sp>
    </p:spTree>
    <p:extLst>
      <p:ext uri="{BB962C8B-B14F-4D97-AF65-F5344CB8AC3E}">
        <p14:creationId xmlns:p14="http://schemas.microsoft.com/office/powerpoint/2010/main" val="322660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ython Visualization Landscape">
            <a:extLst>
              <a:ext uri="{FF2B5EF4-FFF2-40B4-BE49-F238E27FC236}">
                <a16:creationId xmlns:a16="http://schemas.microsoft.com/office/drawing/2014/main" id="{9266965D-89BE-0688-86BB-3AAE45BB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3" y="1189972"/>
            <a:ext cx="5356001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99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,y=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3041131" y="97325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data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3EC243-1BFB-D556-96D2-91C001F791BE}"/>
              </a:ext>
            </a:extLst>
          </p:cNvPr>
          <p:cNvSpPr/>
          <p:nvPr/>
        </p:nvSpPr>
        <p:spPr>
          <a:xfrm>
            <a:off x="4842450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CB35AC-903B-DFBC-2D5B-AE6F2B7EC1C1}"/>
              </a:ext>
            </a:extLst>
          </p:cNvPr>
          <p:cNvSpPr/>
          <p:nvPr/>
        </p:nvSpPr>
        <p:spPr>
          <a:xfrm>
            <a:off x="6515569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7F6660-FD72-D3A4-64BB-8F0646747ACE}"/>
              </a:ext>
            </a:extLst>
          </p:cNvPr>
          <p:cNvSpPr/>
          <p:nvPr/>
        </p:nvSpPr>
        <p:spPr>
          <a:xfrm>
            <a:off x="1831926" y="177263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geometry function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88DDC-3278-A9B1-49EC-CCDF4483507B}"/>
              </a:ext>
            </a:extLst>
          </p:cNvPr>
          <p:cNvSpPr txBox="1"/>
          <p:nvPr/>
        </p:nvSpPr>
        <p:spPr>
          <a:xfrm>
            <a:off x="509686" y="2840402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 ,y=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94CF53-EF78-553F-E494-C6C21152208C}"/>
              </a:ext>
            </a:extLst>
          </p:cNvPr>
          <p:cNvSpPr/>
          <p:nvPr/>
        </p:nvSpPr>
        <p:spPr>
          <a:xfrm>
            <a:off x="3087060" y="2941232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03E571-9E72-9BF2-BDAF-92B8E4E645A6}"/>
              </a:ext>
            </a:extLst>
          </p:cNvPr>
          <p:cNvSpPr/>
          <p:nvPr/>
        </p:nvSpPr>
        <p:spPr>
          <a:xfrm>
            <a:off x="4888378" y="3272087"/>
            <a:ext cx="1207621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happiness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E536919-7938-BCDE-F940-CD063551BB88}"/>
              </a:ext>
            </a:extLst>
          </p:cNvPr>
          <p:cNvSpPr/>
          <p:nvPr/>
        </p:nvSpPr>
        <p:spPr>
          <a:xfrm>
            <a:off x="6586550" y="3272087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GDP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D0D15E-FE53-8CF8-7A53-D17E4E34D706}"/>
              </a:ext>
            </a:extLst>
          </p:cNvPr>
          <p:cNvSpPr/>
          <p:nvPr/>
        </p:nvSpPr>
        <p:spPr>
          <a:xfrm>
            <a:off x="1877855" y="3740616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2481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211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9F8E165-4F54-427F-8976-08D88372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C2D3482-9722-27AF-DDD2-F78C0D985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9CAB4C0-BC66-313B-AFF9-C3086EF28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9ECF20D-828C-BC22-9EAA-049966A64D50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3565986-EEA4-8D55-329D-B0C067E96FC8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2ED75D1-0D97-A177-3FE4-6EB4D7BE41DC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933A2CF-5FA2-D101-893F-2FA31CDAF9DA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E333C4E-4A89-1773-608B-7852D958C5BA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B50E680-B35A-3510-A924-1634CB8897AC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B10A0-DA2D-83A6-0F97-08DDEEBE553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78DA6-D22A-481F-5A46-DEFC3290A178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BD323-52A1-7A80-0A85-C16CDB423271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9ED5E-97D6-2DBD-CC57-95DC73AEA601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8CC54-F380-0C33-FD37-8F9803A4F24A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DD58ED3-64D4-37C4-1711-65AC52AE4CF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A7DE3-33AC-3250-6B99-031EA943C5F2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A5BAB-5BAE-BCF7-5DAC-C0104FD9C1E6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8E712B-A2C5-F5F0-9875-708A9F5448CF}"/>
              </a:ext>
            </a:extLst>
          </p:cNvPr>
          <p:cNvSpPr/>
          <p:nvPr/>
        </p:nvSpPr>
        <p:spPr>
          <a:xfrm>
            <a:off x="41329" y="864292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E438BC49-D9DC-E1E7-2C01-57E797C0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EC9A5A0B-7A05-368F-804F-C37007D5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02BBB64-882F-A544-B8C3-F69599F48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EBCDCD-4393-90B7-7661-3D5494F9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3966188" cy="6610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667E-AA44-043E-1414-42DB76F44EC1}"/>
              </a:ext>
            </a:extLst>
          </p:cNvPr>
          <p:cNvSpPr txBox="1"/>
          <p:nvPr/>
        </p:nvSpPr>
        <p:spPr>
          <a:xfrm>
            <a:off x="149902" y="74950"/>
            <a:ext cx="53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120 ggplot2 extension libraries</a:t>
            </a:r>
          </a:p>
        </p:txBody>
      </p:sp>
    </p:spTree>
    <p:extLst>
      <p:ext uri="{BB962C8B-B14F-4D97-AF65-F5344CB8AC3E}">
        <p14:creationId xmlns:p14="http://schemas.microsoft.com/office/powerpoint/2010/main" val="1367648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844D57-3F16-2653-77A9-312AC0638BAA}"/>
              </a:ext>
            </a:extLst>
          </p:cNvPr>
          <p:cNvSpPr/>
          <p:nvPr/>
        </p:nvSpPr>
        <p:spPr>
          <a:xfrm>
            <a:off x="6121052" y="820033"/>
            <a:ext cx="430060" cy="4200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89FBC-05F0-6BDF-842F-834A04B93311}"/>
              </a:ext>
            </a:extLst>
          </p:cNvPr>
          <p:cNvSpPr txBox="1"/>
          <p:nvPr/>
        </p:nvSpPr>
        <p:spPr>
          <a:xfrm>
            <a:off x="1272805" y="2992502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Andale Mono" panose="020B0509000000000004" pitchFamily="49" charset="0"/>
              </a:rPr>
              <a:t>dplyr</a:t>
            </a:r>
            <a:r>
              <a:rPr lang="en-US" sz="2400" dirty="0">
                <a:latin typeface="Andale Mono" panose="020B0509000000000004" pitchFamily="49" charset="0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  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10758-F58D-AC79-DB81-AB9B8DF4890D}"/>
              </a:ext>
            </a:extLst>
          </p:cNvPr>
          <p:cNvSpPr txBox="1"/>
          <p:nvPr/>
        </p:nvSpPr>
        <p:spPr>
          <a:xfrm>
            <a:off x="1971681" y="2204581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“and then…”</a:t>
            </a:r>
          </a:p>
        </p:txBody>
      </p:sp>
    </p:spTree>
    <p:extLst>
      <p:ext uri="{BB962C8B-B14F-4D97-AF65-F5344CB8AC3E}">
        <p14:creationId xmlns:p14="http://schemas.microsoft.com/office/powerpoint/2010/main" val="1080800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D02BEC-193B-E65A-DBDD-85CDC0D211C6}"/>
              </a:ext>
            </a:extLst>
          </p:cNvPr>
          <p:cNvSpPr txBox="1"/>
          <p:nvPr/>
        </p:nvSpPr>
        <p:spPr>
          <a:xfrm>
            <a:off x="42929" y="850994"/>
            <a:ext cx="620530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 err="1">
                <a:highlight>
                  <a:srgbClr val="5079C1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AEFE2-EA4D-5BC5-0EF3-52619603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928" y="741597"/>
            <a:ext cx="5595703" cy="554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3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99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geom_smooth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3F8354-7468-4875-6BEA-BFD0108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749030"/>
            <a:ext cx="5695842" cy="57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9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440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94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ython Visualization Landscape">
            <a:extLst>
              <a:ext uri="{FF2B5EF4-FFF2-40B4-BE49-F238E27FC236}">
                <a16:creationId xmlns:a16="http://schemas.microsoft.com/office/drawing/2014/main" id="{9266965D-89BE-0688-86BB-3AAE45BB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3" y="1189972"/>
            <a:ext cx="5356001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-base - Official Image | Docker Hub">
            <a:extLst>
              <a:ext uri="{FF2B5EF4-FFF2-40B4-BE49-F238E27FC236}">
                <a16:creationId xmlns:a16="http://schemas.microsoft.com/office/drawing/2014/main" id="{4318EE30-0195-1CE0-6FF0-6FD18994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184" y="2503867"/>
            <a:ext cx="983767" cy="7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7BF13AFB-0583-ADDA-7C17-6064FE013A94}"/>
              </a:ext>
            </a:extLst>
          </p:cNvPr>
          <p:cNvSpPr/>
          <p:nvPr/>
        </p:nvSpPr>
        <p:spPr>
          <a:xfrm rot="5400000">
            <a:off x="10019261" y="988701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0FE9A4-83F8-D3E4-0316-12A6489666DB}"/>
              </a:ext>
            </a:extLst>
          </p:cNvPr>
          <p:cNvSpPr/>
          <p:nvPr/>
        </p:nvSpPr>
        <p:spPr>
          <a:xfrm rot="5400000">
            <a:off x="8245484" y="1174979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AB67811-5AE7-1CC3-4E3E-5D964D93FF3A}"/>
              </a:ext>
            </a:extLst>
          </p:cNvPr>
          <p:cNvSpPr/>
          <p:nvPr/>
        </p:nvSpPr>
        <p:spPr>
          <a:xfrm rot="5400000">
            <a:off x="9214921" y="421619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407BA9F-DEFC-40E0-B423-169020DBB3BD}"/>
              </a:ext>
            </a:extLst>
          </p:cNvPr>
          <p:cNvSpPr/>
          <p:nvPr/>
        </p:nvSpPr>
        <p:spPr>
          <a:xfrm rot="5400000">
            <a:off x="9970680" y="360713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63A4A16-7EEF-7CEA-5376-6BC3265DF84F}"/>
              </a:ext>
            </a:extLst>
          </p:cNvPr>
          <p:cNvSpPr/>
          <p:nvPr/>
        </p:nvSpPr>
        <p:spPr>
          <a:xfrm rot="5400000">
            <a:off x="9122752" y="113976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0415C9C-11C7-A4F4-68FA-411347C5B2F5}"/>
              </a:ext>
            </a:extLst>
          </p:cNvPr>
          <p:cNvSpPr/>
          <p:nvPr/>
        </p:nvSpPr>
        <p:spPr>
          <a:xfrm rot="5400000">
            <a:off x="9843038" y="183110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810244E6-23D8-7F44-84C9-966975AA44C1}"/>
              </a:ext>
            </a:extLst>
          </p:cNvPr>
          <p:cNvSpPr/>
          <p:nvPr/>
        </p:nvSpPr>
        <p:spPr>
          <a:xfrm rot="5400000">
            <a:off x="7478265" y="365448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BB2A2EF-829B-EE25-31E5-38E05A9F3BCD}"/>
              </a:ext>
            </a:extLst>
          </p:cNvPr>
          <p:cNvSpPr/>
          <p:nvPr/>
        </p:nvSpPr>
        <p:spPr>
          <a:xfrm rot="5400000">
            <a:off x="8207784" y="419252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2E6876A-B961-287F-A151-C6D51155C061}"/>
              </a:ext>
            </a:extLst>
          </p:cNvPr>
          <p:cNvSpPr/>
          <p:nvPr/>
        </p:nvSpPr>
        <p:spPr>
          <a:xfrm rot="5400000">
            <a:off x="7422880" y="1616197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980C16B-FADE-F4E2-EC12-F73BEF58D296}"/>
              </a:ext>
            </a:extLst>
          </p:cNvPr>
          <p:cNvSpPr/>
          <p:nvPr/>
        </p:nvSpPr>
        <p:spPr>
          <a:xfrm rot="5400000">
            <a:off x="7605579" y="874199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34A6F683-8241-3432-416B-29FB8060FD4C}"/>
              </a:ext>
            </a:extLst>
          </p:cNvPr>
          <p:cNvSpPr/>
          <p:nvPr/>
        </p:nvSpPr>
        <p:spPr>
          <a:xfrm rot="5400000">
            <a:off x="8720210" y="491273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FB29569-FF2D-B137-F8F8-464BDC1861AC}"/>
              </a:ext>
            </a:extLst>
          </p:cNvPr>
          <p:cNvSpPr/>
          <p:nvPr/>
        </p:nvSpPr>
        <p:spPr>
          <a:xfrm rot="5400000">
            <a:off x="10152340" y="444837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E3BCC639-84A4-838D-0445-0E35FD7E6AAF}"/>
              </a:ext>
            </a:extLst>
          </p:cNvPr>
          <p:cNvSpPr/>
          <p:nvPr/>
        </p:nvSpPr>
        <p:spPr>
          <a:xfrm rot="5400000">
            <a:off x="8677387" y="501420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7994092-FE6B-81A0-F207-5C1604655920}"/>
              </a:ext>
            </a:extLst>
          </p:cNvPr>
          <p:cNvSpPr/>
          <p:nvPr/>
        </p:nvSpPr>
        <p:spPr>
          <a:xfrm rot="5400000">
            <a:off x="7434882" y="467090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9C0D372-056A-E66B-060A-A20C3B30DA20}"/>
              </a:ext>
            </a:extLst>
          </p:cNvPr>
          <p:cNvSpPr/>
          <p:nvPr/>
        </p:nvSpPr>
        <p:spPr>
          <a:xfrm>
            <a:off x="2207898" y="1184444"/>
            <a:ext cx="6105743" cy="1644626"/>
          </a:xfrm>
          <a:custGeom>
            <a:avLst/>
            <a:gdLst>
              <a:gd name="connsiteX0" fmla="*/ 6080166 w 6080166"/>
              <a:gd name="connsiteY0" fmla="*/ 1702084 h 1702084"/>
              <a:gd name="connsiteX1" fmla="*/ 2030680 w 6080166"/>
              <a:gd name="connsiteY1" fmla="*/ 15788 h 1702084"/>
              <a:gd name="connsiteX2" fmla="*/ 0 w 6080166"/>
              <a:gd name="connsiteY2" fmla="*/ 1001440 h 1702084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92955 w 6092955"/>
              <a:gd name="connsiteY0" fmla="*/ 1711527 h 1711527"/>
              <a:gd name="connsiteX1" fmla="*/ 3040083 w 6092955"/>
              <a:gd name="connsiteY1" fmla="*/ 22491 h 1711527"/>
              <a:gd name="connsiteX2" fmla="*/ 0 w 6092955"/>
              <a:gd name="connsiteY2" fmla="*/ 806262 h 1711527"/>
              <a:gd name="connsiteX0" fmla="*/ 6105743 w 6105743"/>
              <a:gd name="connsiteY0" fmla="*/ 1709618 h 1709618"/>
              <a:gd name="connsiteX1" fmla="*/ 3052871 w 6105743"/>
              <a:gd name="connsiteY1" fmla="*/ 20582 h 1709618"/>
              <a:gd name="connsiteX2" fmla="*/ 0 w 6105743"/>
              <a:gd name="connsiteY2" fmla="*/ 849114 h 1709618"/>
              <a:gd name="connsiteX0" fmla="*/ 6105743 w 6105743"/>
              <a:gd name="connsiteY0" fmla="*/ 1706511 h 1706511"/>
              <a:gd name="connsiteX1" fmla="*/ 3052871 w 6105743"/>
              <a:gd name="connsiteY1" fmla="*/ 17475 h 1706511"/>
              <a:gd name="connsiteX2" fmla="*/ 0 w 6105743"/>
              <a:gd name="connsiteY2" fmla="*/ 846007 h 1706511"/>
              <a:gd name="connsiteX0" fmla="*/ 6105743 w 6105743"/>
              <a:gd name="connsiteY0" fmla="*/ 1644626 h 1644626"/>
              <a:gd name="connsiteX1" fmla="*/ 3199942 w 6105743"/>
              <a:gd name="connsiteY1" fmla="*/ 19534 h 1644626"/>
              <a:gd name="connsiteX2" fmla="*/ 0 w 6105743"/>
              <a:gd name="connsiteY2" fmla="*/ 784122 h 164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5743" h="1644626">
                <a:moveTo>
                  <a:pt x="6105743" y="1644626"/>
                </a:moveTo>
                <a:cubicBezTo>
                  <a:pt x="4721962" y="610483"/>
                  <a:pt x="4213303" y="136308"/>
                  <a:pt x="3199942" y="19534"/>
                </a:cubicBezTo>
                <a:cubicBezTo>
                  <a:pt x="2186581" y="-97240"/>
                  <a:pt x="598180" y="328825"/>
                  <a:pt x="0" y="784122"/>
                </a:cubicBezTo>
              </a:path>
            </a:pathLst>
          </a:custGeom>
          <a:ln w="57150" cap="rnd">
            <a:solidFill>
              <a:srgbClr val="37B6C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A457429-F2C5-3A24-14C9-87A9FA3CFAB2}"/>
              </a:ext>
            </a:extLst>
          </p:cNvPr>
          <p:cNvSpPr/>
          <p:nvPr/>
        </p:nvSpPr>
        <p:spPr>
          <a:xfrm>
            <a:off x="4258674" y="3229175"/>
            <a:ext cx="4047659" cy="844061"/>
          </a:xfrm>
          <a:custGeom>
            <a:avLst/>
            <a:gdLst>
              <a:gd name="connsiteX0" fmla="*/ 4047659 w 4047659"/>
              <a:gd name="connsiteY0" fmla="*/ 0 h 844061"/>
              <a:gd name="connsiteX1" fmla="*/ 2417085 w 4047659"/>
              <a:gd name="connsiteY1" fmla="*/ 159860 h 844061"/>
              <a:gd name="connsiteX2" fmla="*/ 19183 w 4047659"/>
              <a:gd name="connsiteY2" fmla="*/ 837667 h 844061"/>
              <a:gd name="connsiteX3" fmla="*/ 19183 w 4047659"/>
              <a:gd name="connsiteY3" fmla="*/ 837667 h 844061"/>
              <a:gd name="connsiteX4" fmla="*/ 0 w 4047659"/>
              <a:gd name="connsiteY4" fmla="*/ 844061 h 844061"/>
              <a:gd name="connsiteX0" fmla="*/ 4047659 w 4047659"/>
              <a:gd name="connsiteY0" fmla="*/ 0 h 844061"/>
              <a:gd name="connsiteX1" fmla="*/ 1835194 w 4047659"/>
              <a:gd name="connsiteY1" fmla="*/ 287748 h 844061"/>
              <a:gd name="connsiteX2" fmla="*/ 19183 w 4047659"/>
              <a:gd name="connsiteY2" fmla="*/ 837667 h 844061"/>
              <a:gd name="connsiteX3" fmla="*/ 19183 w 4047659"/>
              <a:gd name="connsiteY3" fmla="*/ 837667 h 844061"/>
              <a:gd name="connsiteX4" fmla="*/ 0 w 4047659"/>
              <a:gd name="connsiteY4" fmla="*/ 844061 h 84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7659" h="844061">
                <a:moveTo>
                  <a:pt x="4047659" y="0"/>
                </a:moveTo>
                <a:cubicBezTo>
                  <a:pt x="3568078" y="10124"/>
                  <a:pt x="2506607" y="148137"/>
                  <a:pt x="1835194" y="287748"/>
                </a:cubicBezTo>
                <a:cubicBezTo>
                  <a:pt x="1163781" y="427359"/>
                  <a:pt x="19183" y="837667"/>
                  <a:pt x="19183" y="837667"/>
                </a:cubicBezTo>
                <a:lnTo>
                  <a:pt x="19183" y="837667"/>
                </a:lnTo>
                <a:lnTo>
                  <a:pt x="0" y="844061"/>
                </a:lnTo>
              </a:path>
            </a:pathLst>
          </a:cu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9FB4B4C-A118-9DD3-FF8D-5DC8B7BD89FC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7856329" y="1949011"/>
            <a:ext cx="547932" cy="55485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DB048D-17A6-089E-05FB-8D577F6F6F0D}"/>
              </a:ext>
            </a:extLst>
          </p:cNvPr>
          <p:cNvCxnSpPr>
            <a:cxnSpLocks/>
            <a:stCxn id="22" idx="0"/>
          </p:cNvCxnSpPr>
          <p:nvPr/>
        </p:nvCxnSpPr>
        <p:spPr>
          <a:xfrm>
            <a:off x="7837757" y="1307648"/>
            <a:ext cx="750175" cy="108139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DCE5F0-5532-1B5B-E0A0-170D2CD461F3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8477662" y="1608428"/>
            <a:ext cx="291276" cy="656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D52391-BF30-78F1-12C9-B16D8C5434EA}"/>
              </a:ext>
            </a:extLst>
          </p:cNvPr>
          <p:cNvCxnSpPr>
            <a:cxnSpLocks/>
            <a:stCxn id="25" idx="0"/>
            <a:endCxn id="11" idx="0"/>
          </p:cNvCxnSpPr>
          <p:nvPr/>
        </p:nvCxnSpPr>
        <p:spPr>
          <a:xfrm>
            <a:off x="8909565" y="934869"/>
            <a:ext cx="6731" cy="121159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A5F9A-7920-0CB8-84FF-1D2DD98D2EB3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9094988" y="1573217"/>
            <a:ext cx="259942" cy="69133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3EFDCF-FE51-7076-2508-575E775206B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274798" y="1321515"/>
            <a:ext cx="775370" cy="106752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72DE85-2D9A-FD20-8227-F6F6D42AF10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533622" y="2163916"/>
            <a:ext cx="340323" cy="35233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4" name="Straight Connector 11263">
            <a:extLst>
              <a:ext uri="{FF2B5EF4-FFF2-40B4-BE49-F238E27FC236}">
                <a16:creationId xmlns:a16="http://schemas.microsoft.com/office/drawing/2014/main" id="{41A2515B-F8B2-C00B-9F5B-9ECC134F01EA}"/>
              </a:ext>
            </a:extLst>
          </p:cNvPr>
          <p:cNvCxnSpPr>
            <a:cxnSpLocks/>
            <a:stCxn id="11268" idx="1"/>
            <a:endCxn id="11" idx="3"/>
          </p:cNvCxnSpPr>
          <p:nvPr/>
        </p:nvCxnSpPr>
        <p:spPr>
          <a:xfrm flipH="1">
            <a:off x="9556201" y="2885022"/>
            <a:ext cx="745983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9" name="Straight Connector 11268">
            <a:extLst>
              <a:ext uri="{FF2B5EF4-FFF2-40B4-BE49-F238E27FC236}">
                <a16:creationId xmlns:a16="http://schemas.microsoft.com/office/drawing/2014/main" id="{8F179191-199C-C301-C37D-084A6D84DD33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9492380" y="3229175"/>
            <a:ext cx="509207" cy="44768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2" name="Straight Connector 11271">
            <a:extLst>
              <a:ext uri="{FF2B5EF4-FFF2-40B4-BE49-F238E27FC236}">
                <a16:creationId xmlns:a16="http://schemas.microsoft.com/office/drawing/2014/main" id="{8899FBB3-1B5A-320B-C289-6F06718E788A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9310929" y="3393451"/>
            <a:ext cx="872318" cy="112465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4" name="Straight Connector 11273">
            <a:extLst>
              <a:ext uri="{FF2B5EF4-FFF2-40B4-BE49-F238E27FC236}">
                <a16:creationId xmlns:a16="http://schemas.microsoft.com/office/drawing/2014/main" id="{5B0D4BC6-BF70-7D3D-6189-A3D6A5EA4CF9}"/>
              </a:ext>
            </a:extLst>
          </p:cNvPr>
          <p:cNvCxnSpPr>
            <a:cxnSpLocks/>
            <a:stCxn id="14" idx="3"/>
          </p:cNvCxnSpPr>
          <p:nvPr/>
        </p:nvCxnSpPr>
        <p:spPr>
          <a:xfrm flipH="1" flipV="1">
            <a:off x="9061295" y="3488397"/>
            <a:ext cx="385804" cy="6968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7" name="Straight Connector 11276">
            <a:extLst>
              <a:ext uri="{FF2B5EF4-FFF2-40B4-BE49-F238E27FC236}">
                <a16:creationId xmlns:a16="http://schemas.microsoft.com/office/drawing/2014/main" id="{3A5E1F38-760C-31D1-F743-44C8D4B6D099}"/>
              </a:ext>
            </a:extLst>
          </p:cNvPr>
          <p:cNvCxnSpPr>
            <a:cxnSpLocks/>
            <a:stCxn id="23" idx="3"/>
            <a:endCxn id="11" idx="2"/>
          </p:cNvCxnSpPr>
          <p:nvPr/>
        </p:nvCxnSpPr>
        <p:spPr>
          <a:xfrm flipH="1" flipV="1">
            <a:off x="8916296" y="3623579"/>
            <a:ext cx="36092" cy="125824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0" name="Straight Connector 11279">
            <a:extLst>
              <a:ext uri="{FF2B5EF4-FFF2-40B4-BE49-F238E27FC236}">
                <a16:creationId xmlns:a16="http://schemas.microsoft.com/office/drawing/2014/main" id="{006FF4D3-2C8B-A22B-9274-CC2DA46971B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439962" y="3488396"/>
            <a:ext cx="335849" cy="67322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Straight Connector 11282">
            <a:extLst>
              <a:ext uri="{FF2B5EF4-FFF2-40B4-BE49-F238E27FC236}">
                <a16:creationId xmlns:a16="http://schemas.microsoft.com/office/drawing/2014/main" id="{38AD2F3B-F3DE-2581-F128-3F9866A7D58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667060" y="3369604"/>
            <a:ext cx="882921" cy="127039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6" name="Straight Connector 11285">
            <a:extLst>
              <a:ext uri="{FF2B5EF4-FFF2-40B4-BE49-F238E27FC236}">
                <a16:creationId xmlns:a16="http://schemas.microsoft.com/office/drawing/2014/main" id="{ED37A0B8-6DBD-E9AA-30F7-C536EF035B37}"/>
              </a:ext>
            </a:extLst>
          </p:cNvPr>
          <p:cNvCxnSpPr>
            <a:cxnSpLocks/>
            <a:stCxn id="18" idx="4"/>
          </p:cNvCxnSpPr>
          <p:nvPr/>
        </p:nvCxnSpPr>
        <p:spPr>
          <a:xfrm flipV="1">
            <a:off x="7911714" y="3269236"/>
            <a:ext cx="452464" cy="4549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005C2879-6E95-4486-9597-8ED27EBCF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391" y="2146465"/>
            <a:ext cx="1279810" cy="14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97B299-740A-5DA7-346F-6BC4D1981F22}"/>
              </a:ext>
            </a:extLst>
          </p:cNvPr>
          <p:cNvSpPr/>
          <p:nvPr/>
        </p:nvSpPr>
        <p:spPr>
          <a:xfrm>
            <a:off x="6294134" y="3266176"/>
            <a:ext cx="595277" cy="35740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r2d3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541489-5BB5-09B1-56F3-565256833142}"/>
              </a:ext>
            </a:extLst>
          </p:cNvPr>
          <p:cNvSpPr/>
          <p:nvPr/>
        </p:nvSpPr>
        <p:spPr>
          <a:xfrm>
            <a:off x="456823" y="2369929"/>
            <a:ext cx="595277" cy="357403"/>
          </a:xfrm>
          <a:prstGeom prst="ellipse">
            <a:avLst/>
          </a:prstGeom>
          <a:solidFill>
            <a:schemeClr val="bg1"/>
          </a:solidFill>
          <a:ln w="57150">
            <a:solidFill>
              <a:srgbClr val="37B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rPr>
              <a:t>leaflet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EAAC5A-A55B-4B3F-CC39-6556316074B9}"/>
              </a:ext>
            </a:extLst>
          </p:cNvPr>
          <p:cNvCxnSpPr>
            <a:stCxn id="3" idx="6"/>
          </p:cNvCxnSpPr>
          <p:nvPr/>
        </p:nvCxnSpPr>
        <p:spPr>
          <a:xfrm>
            <a:off x="1052100" y="2548631"/>
            <a:ext cx="713879" cy="61946"/>
          </a:xfrm>
          <a:prstGeom prst="line">
            <a:avLst/>
          </a:prstGeom>
          <a:ln w="38100">
            <a:solidFill>
              <a:srgbClr val="37B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DAE2E2C2-BA70-03FF-2C9A-AA6BC9153AD7}"/>
              </a:ext>
            </a:extLst>
          </p:cNvPr>
          <p:cNvSpPr/>
          <p:nvPr/>
        </p:nvSpPr>
        <p:spPr>
          <a:xfrm>
            <a:off x="732915" y="935464"/>
            <a:ext cx="7530627" cy="1869418"/>
          </a:xfrm>
          <a:custGeom>
            <a:avLst/>
            <a:gdLst>
              <a:gd name="connsiteX0" fmla="*/ 6080166 w 6080166"/>
              <a:gd name="connsiteY0" fmla="*/ 1702084 h 1702084"/>
              <a:gd name="connsiteX1" fmla="*/ 2030680 w 6080166"/>
              <a:gd name="connsiteY1" fmla="*/ 15788 h 1702084"/>
              <a:gd name="connsiteX2" fmla="*/ 0 w 6080166"/>
              <a:gd name="connsiteY2" fmla="*/ 1001440 h 1702084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92955 w 6092955"/>
              <a:gd name="connsiteY0" fmla="*/ 1711527 h 1711527"/>
              <a:gd name="connsiteX1" fmla="*/ 3040083 w 6092955"/>
              <a:gd name="connsiteY1" fmla="*/ 22491 h 1711527"/>
              <a:gd name="connsiteX2" fmla="*/ 0 w 6092955"/>
              <a:gd name="connsiteY2" fmla="*/ 806262 h 1711527"/>
              <a:gd name="connsiteX0" fmla="*/ 6105743 w 6105743"/>
              <a:gd name="connsiteY0" fmla="*/ 1709618 h 1709618"/>
              <a:gd name="connsiteX1" fmla="*/ 3052871 w 6105743"/>
              <a:gd name="connsiteY1" fmla="*/ 20582 h 1709618"/>
              <a:gd name="connsiteX2" fmla="*/ 0 w 6105743"/>
              <a:gd name="connsiteY2" fmla="*/ 849114 h 1709618"/>
              <a:gd name="connsiteX0" fmla="*/ 6105743 w 6105743"/>
              <a:gd name="connsiteY0" fmla="*/ 1706511 h 1706511"/>
              <a:gd name="connsiteX1" fmla="*/ 3052871 w 6105743"/>
              <a:gd name="connsiteY1" fmla="*/ 17475 h 1706511"/>
              <a:gd name="connsiteX2" fmla="*/ 0 w 6105743"/>
              <a:gd name="connsiteY2" fmla="*/ 846007 h 1706511"/>
              <a:gd name="connsiteX0" fmla="*/ 6105743 w 6105743"/>
              <a:gd name="connsiteY0" fmla="*/ 1644626 h 1644626"/>
              <a:gd name="connsiteX1" fmla="*/ 3199942 w 6105743"/>
              <a:gd name="connsiteY1" fmla="*/ 19534 h 1644626"/>
              <a:gd name="connsiteX2" fmla="*/ 0 w 6105743"/>
              <a:gd name="connsiteY2" fmla="*/ 784122 h 1644626"/>
              <a:gd name="connsiteX0" fmla="*/ 6139890 w 6139890"/>
              <a:gd name="connsiteY0" fmla="*/ 1636216 h 1636216"/>
              <a:gd name="connsiteX1" fmla="*/ 3234089 w 6139890"/>
              <a:gd name="connsiteY1" fmla="*/ 11124 h 1636216"/>
              <a:gd name="connsiteX2" fmla="*/ 0 w 6139890"/>
              <a:gd name="connsiteY2" fmla="*/ 1180561 h 1636216"/>
              <a:gd name="connsiteX0" fmla="*/ 6139890 w 6139890"/>
              <a:gd name="connsiteY0" fmla="*/ 1636725 h 1636725"/>
              <a:gd name="connsiteX1" fmla="*/ 3234089 w 6139890"/>
              <a:gd name="connsiteY1" fmla="*/ 11633 h 1636725"/>
              <a:gd name="connsiteX2" fmla="*/ 0 w 6139890"/>
              <a:gd name="connsiteY2" fmla="*/ 1181070 h 1636725"/>
              <a:gd name="connsiteX0" fmla="*/ 6139890 w 6139890"/>
              <a:gd name="connsiteY0" fmla="*/ 1747111 h 1747111"/>
              <a:gd name="connsiteX1" fmla="*/ 3370675 w 6139890"/>
              <a:gd name="connsiteY1" fmla="*/ 10337 h 1747111"/>
              <a:gd name="connsiteX2" fmla="*/ 0 w 6139890"/>
              <a:gd name="connsiteY2" fmla="*/ 1291456 h 1747111"/>
              <a:gd name="connsiteX0" fmla="*/ 6139890 w 6139890"/>
              <a:gd name="connsiteY0" fmla="*/ 1780408 h 1780408"/>
              <a:gd name="connsiteX1" fmla="*/ 3370675 w 6139890"/>
              <a:gd name="connsiteY1" fmla="*/ 43634 h 1780408"/>
              <a:gd name="connsiteX2" fmla="*/ 0 w 6139890"/>
              <a:gd name="connsiteY2" fmla="*/ 1324753 h 1780408"/>
              <a:gd name="connsiteX0" fmla="*/ 6139890 w 6139890"/>
              <a:gd name="connsiteY0" fmla="*/ 1780408 h 1780408"/>
              <a:gd name="connsiteX1" fmla="*/ 3370675 w 6139890"/>
              <a:gd name="connsiteY1" fmla="*/ 43634 h 1780408"/>
              <a:gd name="connsiteX2" fmla="*/ 0 w 6139890"/>
              <a:gd name="connsiteY2" fmla="*/ 1324753 h 1780408"/>
              <a:gd name="connsiteX0" fmla="*/ 6139890 w 6139890"/>
              <a:gd name="connsiteY0" fmla="*/ 1854718 h 1854718"/>
              <a:gd name="connsiteX1" fmla="*/ 3387748 w 6139890"/>
              <a:gd name="connsiteY1" fmla="*/ 41162 h 1854718"/>
              <a:gd name="connsiteX2" fmla="*/ 0 w 6139890"/>
              <a:gd name="connsiteY2" fmla="*/ 1399063 h 1854718"/>
              <a:gd name="connsiteX0" fmla="*/ 6139890 w 6139890"/>
              <a:gd name="connsiteY0" fmla="*/ 1854718 h 1854718"/>
              <a:gd name="connsiteX1" fmla="*/ 3387748 w 6139890"/>
              <a:gd name="connsiteY1" fmla="*/ 41162 h 1854718"/>
              <a:gd name="connsiteX2" fmla="*/ 0 w 6139890"/>
              <a:gd name="connsiteY2" fmla="*/ 1399063 h 1854718"/>
              <a:gd name="connsiteX0" fmla="*/ 6139890 w 6139890"/>
              <a:gd name="connsiteY0" fmla="*/ 1828879 h 1828879"/>
              <a:gd name="connsiteX1" fmla="*/ 3387748 w 6139890"/>
              <a:gd name="connsiteY1" fmla="*/ 15323 h 1828879"/>
              <a:gd name="connsiteX2" fmla="*/ 0 w 6139890"/>
              <a:gd name="connsiteY2" fmla="*/ 1373224 h 1828879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05502 h 1805502"/>
              <a:gd name="connsiteX1" fmla="*/ 3103194 w 6139890"/>
              <a:gd name="connsiteY1" fmla="*/ 5906 h 1805502"/>
              <a:gd name="connsiteX2" fmla="*/ 0 w 6139890"/>
              <a:gd name="connsiteY2" fmla="*/ 1349847 h 1805502"/>
              <a:gd name="connsiteX0" fmla="*/ 6139890 w 6139890"/>
              <a:gd name="connsiteY0" fmla="*/ 1805502 h 1805502"/>
              <a:gd name="connsiteX1" fmla="*/ 3103194 w 6139890"/>
              <a:gd name="connsiteY1" fmla="*/ 5906 h 1805502"/>
              <a:gd name="connsiteX2" fmla="*/ 0 w 6139890"/>
              <a:gd name="connsiteY2" fmla="*/ 1349847 h 1805502"/>
              <a:gd name="connsiteX0" fmla="*/ 6139890 w 6139890"/>
              <a:gd name="connsiteY0" fmla="*/ 1874920 h 1874920"/>
              <a:gd name="connsiteX1" fmla="*/ 3103194 w 6139890"/>
              <a:gd name="connsiteY1" fmla="*/ 5523 h 1874920"/>
              <a:gd name="connsiteX2" fmla="*/ 0 w 6139890"/>
              <a:gd name="connsiteY2" fmla="*/ 1419265 h 1874920"/>
              <a:gd name="connsiteX0" fmla="*/ 6139890 w 6139890"/>
              <a:gd name="connsiteY0" fmla="*/ 1874920 h 1874920"/>
              <a:gd name="connsiteX1" fmla="*/ 3103194 w 6139890"/>
              <a:gd name="connsiteY1" fmla="*/ 5523 h 1874920"/>
              <a:gd name="connsiteX2" fmla="*/ 0 w 6139890"/>
              <a:gd name="connsiteY2" fmla="*/ 1419265 h 1874920"/>
              <a:gd name="connsiteX0" fmla="*/ 6139890 w 6139890"/>
              <a:gd name="connsiteY0" fmla="*/ 1869419 h 1869419"/>
              <a:gd name="connsiteX1" fmla="*/ 3103194 w 6139890"/>
              <a:gd name="connsiteY1" fmla="*/ 22 h 1869419"/>
              <a:gd name="connsiteX2" fmla="*/ 0 w 6139890"/>
              <a:gd name="connsiteY2" fmla="*/ 1413764 h 1869419"/>
              <a:gd name="connsiteX0" fmla="*/ 6139890 w 6139890"/>
              <a:gd name="connsiteY0" fmla="*/ 1869418 h 1869418"/>
              <a:gd name="connsiteX1" fmla="*/ 3103194 w 6139890"/>
              <a:gd name="connsiteY1" fmla="*/ 21 h 1869418"/>
              <a:gd name="connsiteX2" fmla="*/ 0 w 6139890"/>
              <a:gd name="connsiteY2" fmla="*/ 1413763 h 186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9890" h="1869418">
                <a:moveTo>
                  <a:pt x="6139890" y="1869418"/>
                </a:moveTo>
                <a:cubicBezTo>
                  <a:pt x="5000826" y="486268"/>
                  <a:pt x="4150702" y="5113"/>
                  <a:pt x="3103194" y="21"/>
                </a:cubicBezTo>
                <a:cubicBezTo>
                  <a:pt x="2010159" y="-5071"/>
                  <a:pt x="330700" y="958466"/>
                  <a:pt x="0" y="1413763"/>
                </a:cubicBezTo>
              </a:path>
            </a:pathLst>
          </a:custGeom>
          <a:ln w="57150" cap="rnd">
            <a:solidFill>
              <a:srgbClr val="37B6C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404A-34C7-9579-BFD6-9968A9AF6E5C}"/>
              </a:ext>
            </a:extLst>
          </p:cNvPr>
          <p:cNvSpPr txBox="1"/>
          <p:nvPr/>
        </p:nvSpPr>
        <p:spPr>
          <a:xfrm>
            <a:off x="0" y="3276005"/>
            <a:ext cx="6313118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BCCB3-CF26-FD59-FD20-10867EB9ED71}"/>
              </a:ext>
            </a:extLst>
          </p:cNvPr>
          <p:cNvSpPr/>
          <p:nvPr/>
        </p:nvSpPr>
        <p:spPr>
          <a:xfrm>
            <a:off x="1332837" y="4786098"/>
            <a:ext cx="3757534" cy="88442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These all produce the same figure</a:t>
            </a:r>
          </a:p>
        </p:txBody>
      </p:sp>
    </p:spTree>
    <p:extLst>
      <p:ext uri="{BB962C8B-B14F-4D97-AF65-F5344CB8AC3E}">
        <p14:creationId xmlns:p14="http://schemas.microsoft.com/office/powerpoint/2010/main" val="23398201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Aesthetics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define any </a:t>
            </a:r>
            <a:r>
              <a:rPr lang="en-US" sz="32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data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that gets mapped to </a:t>
            </a:r>
            <a:r>
              <a:rPr lang="en-US" sz="3200" b="1" dirty="0">
                <a:solidFill>
                  <a:schemeClr val="accent6"/>
                </a:solidFill>
                <a:latin typeface="Andale Mono" panose="020B0509000000000004" pitchFamily="49" charset="0"/>
              </a:rPr>
              <a:t>geometry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</a:t>
            </a:r>
            <a:r>
              <a:rPr lang="en-US" sz="2400" dirty="0" err="1">
                <a:latin typeface="Andale Mono" panose="020B0509000000000004" pitchFamily="49" charset="0"/>
              </a:rPr>
              <a:t>yourData</a:t>
            </a:r>
            <a:r>
              <a:rPr lang="en-US" sz="24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xaxis,y</a:t>
            </a:r>
            <a:r>
              <a:rPr lang="en-US" sz="2400" dirty="0">
                <a:latin typeface="Andale Mono" panose="020B0509000000000004" pitchFamily="49" charset="0"/>
              </a:rPr>
              <a:t> = </a:t>
            </a:r>
            <a:r>
              <a:rPr lang="en-US" sz="2400" dirty="0" err="1">
                <a:latin typeface="Andale Mono" panose="020B0509000000000004" pitchFamily="49" charset="0"/>
              </a:rPr>
              <a:t>yaxis</a:t>
            </a:r>
            <a:r>
              <a:rPr lang="en-US" sz="2400" dirty="0">
                <a:latin typeface="Andale Mono" panose="020B0509000000000004" pitchFamily="49" charset="0"/>
              </a:rPr>
              <a:t>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784449" y="4082863"/>
            <a:ext cx="4541195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40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Aesthetics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define any </a:t>
            </a:r>
            <a:r>
              <a:rPr lang="en-US" sz="32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data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that gets mapped to </a:t>
            </a:r>
            <a:r>
              <a:rPr lang="en-US" sz="3200" b="1" dirty="0">
                <a:solidFill>
                  <a:schemeClr val="accent6"/>
                </a:solidFill>
                <a:latin typeface="Andale Mono" panose="020B0509000000000004" pitchFamily="49" charset="0"/>
              </a:rPr>
              <a:t>geometry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happy,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happiness,y</a:t>
            </a:r>
            <a:r>
              <a:rPr lang="en-US" sz="2400" dirty="0">
                <a:latin typeface="Andale Mono" panose="020B0509000000000004" pitchFamily="49" charset="0"/>
              </a:rPr>
              <a:t> = GDP))+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</a:t>
            </a:r>
            <a:r>
              <a:rPr lang="en-US" sz="2400" dirty="0" err="1">
                <a:latin typeface="Andale Mono" panose="020B0509000000000004" pitchFamily="49" charset="0"/>
              </a:rPr>
              <a:t>yourData</a:t>
            </a:r>
            <a:r>
              <a:rPr lang="en-US" sz="24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xaxis,y</a:t>
            </a:r>
            <a:r>
              <a:rPr lang="en-US" sz="2400" dirty="0">
                <a:latin typeface="Andale Mono" panose="020B0509000000000004" pitchFamily="49" charset="0"/>
              </a:rPr>
              <a:t> = </a:t>
            </a:r>
            <a:r>
              <a:rPr lang="en-US" sz="2400" dirty="0" err="1">
                <a:latin typeface="Andale Mono" panose="020B0509000000000004" pitchFamily="49" charset="0"/>
              </a:rPr>
              <a:t>yaxis</a:t>
            </a:r>
            <a:r>
              <a:rPr lang="en-US" sz="2400" dirty="0">
                <a:latin typeface="Andale Mono" panose="020B0509000000000004" pitchFamily="49" charset="0"/>
              </a:rPr>
              <a:t>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696767" y="5564096"/>
            <a:ext cx="2023463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390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3" y="1005549"/>
            <a:ext cx="8772540" cy="1897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CC016-5D24-70D6-516F-DEECC2D1282D}"/>
              </a:ext>
            </a:extLst>
          </p:cNvPr>
          <p:cNvSpPr/>
          <p:nvPr/>
        </p:nvSpPr>
        <p:spPr>
          <a:xfrm>
            <a:off x="3972394" y="1080499"/>
            <a:ext cx="1573968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06DF2-39D6-93BF-B91E-D6A3FA8B2B2F}"/>
              </a:ext>
            </a:extLst>
          </p:cNvPr>
          <p:cNvSpPr/>
          <p:nvPr/>
        </p:nvSpPr>
        <p:spPr>
          <a:xfrm>
            <a:off x="2535837" y="1080499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99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0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aes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(col=continent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71E0-CF1E-27ED-0CAC-0EE55655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47" y="719528"/>
            <a:ext cx="6474753" cy="59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4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(col='red’)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780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B4B5B-02B0-951F-51BC-F914190DECE3}"/>
              </a:ext>
            </a:extLst>
          </p:cNvPr>
          <p:cNvSpPr txBox="1"/>
          <p:nvPr/>
        </p:nvSpPr>
        <p:spPr>
          <a:xfrm>
            <a:off x="1064712" y="291856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set conditional formatting. </a:t>
            </a:r>
          </a:p>
          <a:p>
            <a:endParaRPr lang="en-US" dirty="0"/>
          </a:p>
          <a:p>
            <a:r>
              <a:rPr lang="en-US" dirty="0"/>
              <a:t>e.g. Use different colors for points where happiness is &gt; 5</a:t>
            </a:r>
          </a:p>
        </p:txBody>
      </p:sp>
    </p:spTree>
    <p:extLst>
      <p:ext uri="{BB962C8B-B14F-4D97-AF65-F5344CB8AC3E}">
        <p14:creationId xmlns:p14="http://schemas.microsoft.com/office/powerpoint/2010/main" val="3766949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3365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(col=happiness &gt; 5)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5FD29-C4BC-B23E-FC61-A01A49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41" y="659597"/>
            <a:ext cx="5780675" cy="55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2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1CD69B61-59DE-FEA1-1285-0CFA7CA8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0580" r="8321" b="6779"/>
          <a:stretch/>
        </p:blipFill>
        <p:spPr>
          <a:xfrm>
            <a:off x="173620" y="2277305"/>
            <a:ext cx="7898802" cy="23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67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719342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88723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067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2D7F1-7F87-5665-D226-E95DF94B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82" y="1300409"/>
            <a:ext cx="5383488" cy="4511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33605" y="2394383"/>
            <a:ext cx="5121721" cy="872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geom_histogram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091202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371298" y="2356805"/>
            <a:ext cx="5993704" cy="872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(continent,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geom_boxplot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700BC-7B0F-0F46-9AEF-75F8E688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02" y="886999"/>
            <a:ext cx="5770071" cy="53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67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96238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effectLst/>
                <a:latin typeface="SourceSansPro"/>
              </a:rPr>
              <a:t>(calls a default </a:t>
            </a:r>
            <a:r>
              <a:rPr lang="en-US" sz="2400" dirty="0" err="1">
                <a:effectLst/>
                <a:latin typeface="SourceSansPro"/>
              </a:rPr>
              <a:t>geom</a:t>
            </a:r>
            <a:r>
              <a:rPr lang="en-US" sz="2400" dirty="0"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effectLst/>
              <a:latin typeface="SourceSansPro"/>
            </a:endParaRPr>
          </a:p>
          <a:p>
            <a:r>
              <a:rPr lang="en-US" sz="2400" b="1" dirty="0">
                <a:effectLst/>
                <a:latin typeface="SourceSansPro"/>
              </a:rPr>
              <a:t>	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12F21-8619-E905-5CC7-67F20448D97B}"/>
              </a:ext>
            </a:extLst>
          </p:cNvPr>
          <p:cNvSpPr txBox="1"/>
          <p:nvPr/>
        </p:nvSpPr>
        <p:spPr>
          <a:xfrm>
            <a:off x="896261" y="4745664"/>
            <a:ext cx="5199739" cy="17039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stat_smooth</a:t>
            </a:r>
            <a:r>
              <a:rPr lang="en-US" dirty="0">
                <a:latin typeface="Andale Mono" panose="020B0509000000000004" pitchFamily="49" charset="0"/>
              </a:rPr>
              <a:t>(method = "</a:t>
            </a:r>
            <a:r>
              <a:rPr lang="en-US" dirty="0" err="1">
                <a:latin typeface="Andale Mono" panose="020B0509000000000004" pitchFamily="49" charset="0"/>
              </a:rPr>
              <a:t>lm</a:t>
            </a:r>
            <a:r>
              <a:rPr lang="en-US" dirty="0">
                <a:latin typeface="Andale Mono" panose="020B0509000000000004" pitchFamily="49" charset="0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	formula = y ~ 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57479-7BF1-606B-2090-112A6EC2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902" y="1237727"/>
            <a:ext cx="5242610" cy="50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5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F7D129C-8EAB-F4FA-DD86-674B75B8006A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B224C-4CAA-EA08-0553-D7A901B1408B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</p:spTree>
    <p:extLst>
      <p:ext uri="{BB962C8B-B14F-4D97-AF65-F5344CB8AC3E}">
        <p14:creationId xmlns:p14="http://schemas.microsoft.com/office/powerpoint/2010/main" val="3116552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38E79-4B60-B379-D45E-1692A3D2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69" y="2342793"/>
            <a:ext cx="5768131" cy="395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2804E4-B185-AEB7-D664-B571AE52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69" y="2342794"/>
            <a:ext cx="5768130" cy="395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96E3E-ED9E-65A7-2634-E36D88C520F6}"/>
              </a:ext>
            </a:extLst>
          </p:cNvPr>
          <p:cNvSpPr txBox="1"/>
          <p:nvPr/>
        </p:nvSpPr>
        <p:spPr>
          <a:xfrm>
            <a:off x="428262" y="717630"/>
            <a:ext cx="5081287" cy="584775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ndale Mono" panose="020B0509000000000004" pitchFamily="49" charset="0"/>
              </a:rPr>
              <a:t>ggplot</a:t>
            </a:r>
            <a:r>
              <a:rPr lang="en-US" sz="1600" dirty="0">
                <a:latin typeface="Andale Mono" panose="020B0509000000000004" pitchFamily="49" charset="0"/>
              </a:rPr>
              <a:t>(happy, </a:t>
            </a:r>
            <a:r>
              <a:rPr lang="en-US" sz="1600" dirty="0" err="1">
                <a:latin typeface="Andale Mono" panose="020B0509000000000004" pitchFamily="49" charset="0"/>
              </a:rPr>
              <a:t>aes</a:t>
            </a:r>
            <a:r>
              <a:rPr lang="en-US" sz="1600" dirty="0">
                <a:latin typeface="Andale Mono" panose="020B0509000000000004" pitchFamily="49" charset="0"/>
              </a:rPr>
              <a:t>(x=GDP, y=happiness)) + </a:t>
            </a:r>
          </a:p>
          <a:p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latin typeface="Andale Mono" panose="020B0509000000000004" pitchFamily="49" charset="0"/>
              </a:rPr>
              <a:t>aes</a:t>
            </a:r>
            <a:r>
              <a:rPr lang="en-US" sz="1600" dirty="0">
                <a:latin typeface="Andale Mono" panose="020B0509000000000004" pitchFamily="49" charset="0"/>
              </a:rPr>
              <a:t>(col=continent))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FC178-01C0-6679-EFE5-0687B2D4CEBB}"/>
              </a:ext>
            </a:extLst>
          </p:cNvPr>
          <p:cNvSpPr txBox="1"/>
          <p:nvPr/>
        </p:nvSpPr>
        <p:spPr>
          <a:xfrm>
            <a:off x="6292770" y="717629"/>
            <a:ext cx="5081287" cy="83099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Andale Mono" panose="020B0509000000000004" pitchFamily="49" charset="0"/>
              </a:rPr>
              <a:t>ggplot</a:t>
            </a:r>
            <a:r>
              <a:rPr lang="en-US" sz="1600" dirty="0">
                <a:latin typeface="Andale Mono" panose="020B0509000000000004" pitchFamily="49" charset="0"/>
              </a:rPr>
              <a:t>(happy, </a:t>
            </a:r>
            <a:r>
              <a:rPr lang="en-US" sz="1600" dirty="0" err="1">
                <a:latin typeface="Andale Mono" panose="020B0509000000000004" pitchFamily="49" charset="0"/>
              </a:rPr>
              <a:t>aes</a:t>
            </a:r>
            <a:r>
              <a:rPr lang="en-US" sz="1600" dirty="0">
                <a:latin typeface="Andale Mono" panose="020B0509000000000004" pitchFamily="49" charset="0"/>
              </a:rPr>
              <a:t>(x=GDP, y=happiness)) + </a:t>
            </a:r>
          </a:p>
          <a:p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geom_point</a:t>
            </a:r>
            <a:r>
              <a:rPr lang="en-US" sz="1600" dirty="0">
                <a:latin typeface="Andale Mono" panose="020B0509000000000004" pitchFamily="49" charset="0"/>
              </a:rPr>
              <a:t>(</a:t>
            </a:r>
            <a:r>
              <a:rPr lang="en-US" sz="1600" dirty="0" err="1">
                <a:latin typeface="Andale Mono" panose="020B0509000000000004" pitchFamily="49" charset="0"/>
              </a:rPr>
              <a:t>aes</a:t>
            </a:r>
            <a:r>
              <a:rPr lang="en-US" sz="1600" dirty="0">
                <a:latin typeface="Andale Mono" panose="020B0509000000000004" pitchFamily="49" charset="0"/>
              </a:rPr>
              <a:t>(col=continent))+</a:t>
            </a:r>
          </a:p>
          <a:p>
            <a:r>
              <a:rPr lang="en-US" sz="1600" dirty="0">
                <a:latin typeface="Andale Mono" panose="020B0509000000000004" pitchFamily="49" charset="0"/>
              </a:rPr>
              <a:t>  </a:t>
            </a:r>
            <a:r>
              <a:rPr lang="en-US" sz="1600" dirty="0" err="1">
                <a:latin typeface="Andale Mono" panose="020B0509000000000004" pitchFamily="49" charset="0"/>
              </a:rPr>
              <a:t>facet_wrap</a:t>
            </a:r>
            <a:r>
              <a:rPr lang="en-US" sz="1600" dirty="0">
                <a:latin typeface="Andale Mono" panose="020B0509000000000004" pitchFamily="49" charset="0"/>
              </a:rPr>
              <a:t>(~continent)</a:t>
            </a:r>
          </a:p>
        </p:txBody>
      </p:sp>
    </p:spTree>
    <p:extLst>
      <p:ext uri="{BB962C8B-B14F-4D97-AF65-F5344CB8AC3E}">
        <p14:creationId xmlns:p14="http://schemas.microsoft.com/office/powerpoint/2010/main" val="38594526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7ADA9-EC78-3D5D-143E-EDD1F0C87809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DE14B330-396C-AB1E-C136-3419FA7A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5836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7ADA9-EC78-3D5D-143E-EDD1F0C87809}"/>
              </a:ext>
            </a:extLst>
          </p:cNvPr>
          <p:cNvSpPr txBox="1"/>
          <p:nvPr/>
        </p:nvSpPr>
        <p:spPr>
          <a:xfrm>
            <a:off x="403796" y="347463"/>
            <a:ext cx="559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60 pre-existing themes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5CF51-27D9-97E5-A7D4-F744BA45C21A}"/>
              </a:ext>
            </a:extLst>
          </p:cNvPr>
          <p:cNvSpPr txBox="1"/>
          <p:nvPr/>
        </p:nvSpPr>
        <p:spPr>
          <a:xfrm>
            <a:off x="1214754" y="6169613"/>
            <a:ext cx="5787295" cy="52322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https://r-</a:t>
            </a:r>
            <a:r>
              <a:rPr lang="en-US" sz="2800" dirty="0" err="1"/>
              <a:t>charts.com</a:t>
            </a:r>
            <a:r>
              <a:rPr lang="en-US" sz="2800" dirty="0"/>
              <a:t>/ggplot2/themes/</a:t>
            </a:r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EDA6103-5AC0-E018-8B1A-656D6119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7" y="1134101"/>
            <a:ext cx="2320978" cy="2294900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BC0524-2497-F9AE-0DA3-E5F7B656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95" y="3753974"/>
            <a:ext cx="2149944" cy="215603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26C8CB9-8CF4-6757-9840-FF567BA8F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43" y="3753974"/>
            <a:ext cx="2213338" cy="2156035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FE816E-F882-2957-B6B2-BD38744A2E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6"/>
          <a:stretch/>
        </p:blipFill>
        <p:spPr>
          <a:xfrm>
            <a:off x="2760443" y="1156419"/>
            <a:ext cx="2213338" cy="2323407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2CD2B90-78AA-E8A1-81ED-8BF987BB1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05" y="1156419"/>
            <a:ext cx="2316844" cy="232340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F683A3E-80B6-C0CE-D108-954D44D85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5" y="3739430"/>
            <a:ext cx="2316844" cy="21705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0542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9" y="43438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7" y="357872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94" y="278423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52" y="212025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13" y="144241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50" y="7409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30" y="117655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30" y="186476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30" y="25500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30" y="321011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30" y="400399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30" y="478682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34" y="550731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8" y="564694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Exporting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7B291E-C911-032B-EE54-F880560C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2" y="1808241"/>
            <a:ext cx="508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6185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49D4B-2348-7C16-002F-29570FD90468}"/>
              </a:ext>
            </a:extLst>
          </p:cNvPr>
          <p:cNvSpPr txBox="1"/>
          <p:nvPr/>
        </p:nvSpPr>
        <p:spPr>
          <a:xfrm>
            <a:off x="4258850" y="1954059"/>
            <a:ext cx="321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Lets give it a try</a:t>
            </a:r>
          </a:p>
        </p:txBody>
      </p:sp>
    </p:spTree>
    <p:extLst>
      <p:ext uri="{BB962C8B-B14F-4D97-AF65-F5344CB8AC3E}">
        <p14:creationId xmlns:p14="http://schemas.microsoft.com/office/powerpoint/2010/main" val="389471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400566-F925-ED3F-1BD4-50A8A48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8" y="947542"/>
            <a:ext cx="11745824" cy="49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716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93FA9226-6E7D-566C-5505-14F05ABAE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5" y="0"/>
            <a:ext cx="107870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758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FFEDA0-AA78-42CF-B327-0DBFCCB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5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2" y="0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38852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" y="20408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E112D-8128-B729-CB13-F07F8702A137}"/>
              </a:ext>
            </a:extLst>
          </p:cNvPr>
          <p:cNvSpPr/>
          <p:nvPr/>
        </p:nvSpPr>
        <p:spPr>
          <a:xfrm>
            <a:off x="42970" y="20408"/>
            <a:ext cx="5151436" cy="1958704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E6992-BBA6-A77B-24F6-79A245F93289}"/>
              </a:ext>
            </a:extLst>
          </p:cNvPr>
          <p:cNvSpPr/>
          <p:nvPr/>
        </p:nvSpPr>
        <p:spPr>
          <a:xfrm>
            <a:off x="30069" y="3870542"/>
            <a:ext cx="5151437" cy="301806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256285-20E4-9437-917A-72334DD63F60}"/>
              </a:ext>
            </a:extLst>
          </p:cNvPr>
          <p:cNvSpPr/>
          <p:nvPr/>
        </p:nvSpPr>
        <p:spPr>
          <a:xfrm>
            <a:off x="30070" y="1979112"/>
            <a:ext cx="2512714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4873A-63C4-4200-526E-EB88370B35E6}"/>
              </a:ext>
            </a:extLst>
          </p:cNvPr>
          <p:cNvSpPr/>
          <p:nvPr/>
        </p:nvSpPr>
        <p:spPr>
          <a:xfrm>
            <a:off x="4434777" y="1979111"/>
            <a:ext cx="746729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4F1C3-193F-3BAC-164F-CA5BBC1B4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0" t="29623" r="12512" b="43345"/>
          <a:stretch/>
        </p:blipFill>
        <p:spPr bwMode="auto">
          <a:xfrm>
            <a:off x="5207306" y="163648"/>
            <a:ext cx="6106538" cy="584803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70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36080</TotalTime>
  <Words>1182</Words>
  <Application>Microsoft Macintosh PowerPoint</Application>
  <PresentationFormat>Widescreen</PresentationFormat>
  <Paragraphs>317</Paragraphs>
  <Slides>49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Andale Mono</vt:lpstr>
      <vt:lpstr>Arial</vt:lpstr>
      <vt:lpstr>Calibri</vt:lpstr>
      <vt:lpstr>Calibri Light</vt:lpstr>
      <vt:lpstr>SourceSansPro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Nichols (she/her/hers)</dc:creator>
  <cp:lastModifiedBy>Lauren Nichols (she/her/hers)</cp:lastModifiedBy>
  <cp:revision>5</cp:revision>
  <cp:lastPrinted>2023-08-24T18:51:06Z</cp:lastPrinted>
  <dcterms:created xsi:type="dcterms:W3CDTF">2023-08-24T18:44:09Z</dcterms:created>
  <dcterms:modified xsi:type="dcterms:W3CDTF">2023-09-18T20:34:04Z</dcterms:modified>
</cp:coreProperties>
</file>